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12192000" cy="6858000"/>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820000"/>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4995" autoAdjust="0"/>
    <p:restoredTop sz="94660"/>
  </p:normalViewPr>
  <p:slideViewPr>
    <p:cSldViewPr snapToGrid="0">
      <p:cViewPr varScale="1">
        <p:scale>
          <a:sx n="88" d="100"/>
          <a:sy n="88" d="100"/>
        </p:scale>
        <p:origin x="-514" y="-72"/>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Διαφάνεια τίτλου">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l-GR" smtClean="0"/>
              <a:t>Στυλ κύριου τίτλου</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l-GR" smtClean="0"/>
              <a:t>Στυλ κύριου υπότιτλου</a:t>
            </a:r>
            <a:endParaRPr lang="en-US" dirty="0"/>
          </a:p>
        </p:txBody>
      </p:sp>
      <p:sp>
        <p:nvSpPr>
          <p:cNvPr id="4" name="Date Placeholder 3"/>
          <p:cNvSpPr>
            <a:spLocks noGrp="1"/>
          </p:cNvSpPr>
          <p:nvPr>
            <p:ph type="dt" sz="half" idx="10"/>
          </p:nvPr>
        </p:nvSpPr>
        <p:spPr/>
        <p:txBody>
          <a:bodyPr/>
          <a:lstStyle/>
          <a:p>
            <a:fld id="{E1DBDB21-509A-49DD-9F05-61625BEE6DAD}" type="datetimeFigureOut">
              <a:rPr lang="el-GR" smtClean="0"/>
              <a:pPr/>
              <a:t>7/4/2021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D1D7786-0903-43B5-A774-1F6D276339F7}" type="slidenum">
              <a:rPr lang="el-GR" smtClean="0"/>
              <a:pPr/>
              <a:t>‹#›</a:t>
            </a:fld>
            <a:endParaRPr lang="el-GR"/>
          </a:p>
        </p:txBody>
      </p:sp>
    </p:spTree>
    <p:extLst>
      <p:ext uri="{BB962C8B-B14F-4D97-AF65-F5344CB8AC3E}">
        <p14:creationId xmlns="" xmlns:p14="http://schemas.microsoft.com/office/powerpoint/2010/main" val="3243122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Vertical Text Placeholder 2"/>
          <p:cNvSpPr>
            <a:spLocks noGrp="1"/>
          </p:cNvSpPr>
          <p:nvPr>
            <p:ph type="body" orient="vert" idx="1"/>
          </p:nvPr>
        </p:nvSpPr>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E1DBDB21-509A-49DD-9F05-61625BEE6DAD}" type="datetimeFigureOut">
              <a:rPr lang="el-GR" smtClean="0"/>
              <a:pPr/>
              <a:t>7/4/2021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D1D7786-0903-43B5-A774-1F6D276339F7}" type="slidenum">
              <a:rPr lang="el-GR" smtClean="0"/>
              <a:pPr/>
              <a:t>‹#›</a:t>
            </a:fld>
            <a:endParaRPr lang="el-GR"/>
          </a:p>
        </p:txBody>
      </p:sp>
    </p:spTree>
    <p:extLst>
      <p:ext uri="{BB962C8B-B14F-4D97-AF65-F5344CB8AC3E}">
        <p14:creationId xmlns="" xmlns:p14="http://schemas.microsoft.com/office/powerpoint/2010/main" val="24490367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l-GR" smtClean="0"/>
              <a:t>Στυλ κύριου τίτλου</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E1DBDB21-509A-49DD-9F05-61625BEE6DAD}" type="datetimeFigureOut">
              <a:rPr lang="el-GR" smtClean="0"/>
              <a:pPr/>
              <a:t>7/4/2021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D1D7786-0903-43B5-A774-1F6D276339F7}" type="slidenum">
              <a:rPr lang="el-GR" smtClean="0"/>
              <a:pPr/>
              <a:t>‹#›</a:t>
            </a:fld>
            <a:endParaRPr lang="el-GR"/>
          </a:p>
        </p:txBody>
      </p:sp>
    </p:spTree>
    <p:extLst>
      <p:ext uri="{BB962C8B-B14F-4D97-AF65-F5344CB8AC3E}">
        <p14:creationId xmlns="" xmlns:p14="http://schemas.microsoft.com/office/powerpoint/2010/main" val="6471973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idx="1"/>
          </p:nvPr>
        </p:nvSpPr>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10"/>
          </p:nvPr>
        </p:nvSpPr>
        <p:spPr/>
        <p:txBody>
          <a:bodyPr/>
          <a:lstStyle/>
          <a:p>
            <a:fld id="{E1DBDB21-509A-49DD-9F05-61625BEE6DAD}" type="datetimeFigureOut">
              <a:rPr lang="el-GR" smtClean="0"/>
              <a:pPr/>
              <a:t>7/4/2021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D1D7786-0903-43B5-A774-1F6D276339F7}" type="slidenum">
              <a:rPr lang="el-GR" smtClean="0"/>
              <a:pPr/>
              <a:t>‹#›</a:t>
            </a:fld>
            <a:endParaRPr lang="el-GR"/>
          </a:p>
        </p:txBody>
      </p:sp>
    </p:spTree>
    <p:extLst>
      <p:ext uri="{BB962C8B-B14F-4D97-AF65-F5344CB8AC3E}">
        <p14:creationId xmlns="" xmlns:p14="http://schemas.microsoft.com/office/powerpoint/2010/main" val="33448116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l-GR" smtClean="0"/>
              <a:t>Στυλ κύριου τίτλου</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l-GR" smtClean="0"/>
              <a:t>Στυλ υποδείγματος κειμένου</a:t>
            </a:r>
          </a:p>
        </p:txBody>
      </p:sp>
      <p:sp>
        <p:nvSpPr>
          <p:cNvPr id="4" name="Date Placeholder 3"/>
          <p:cNvSpPr>
            <a:spLocks noGrp="1"/>
          </p:cNvSpPr>
          <p:nvPr>
            <p:ph type="dt" sz="half" idx="10"/>
          </p:nvPr>
        </p:nvSpPr>
        <p:spPr/>
        <p:txBody>
          <a:bodyPr/>
          <a:lstStyle/>
          <a:p>
            <a:fld id="{E1DBDB21-509A-49DD-9F05-61625BEE6DAD}" type="datetimeFigureOut">
              <a:rPr lang="el-GR" smtClean="0"/>
              <a:pPr/>
              <a:t>7/4/2021</a:t>
            </a:fld>
            <a:endParaRPr lang="el-GR"/>
          </a:p>
        </p:txBody>
      </p:sp>
      <p:sp>
        <p:nvSpPr>
          <p:cNvPr id="5" name="Footer Placeholder 4"/>
          <p:cNvSpPr>
            <a:spLocks noGrp="1"/>
          </p:cNvSpPr>
          <p:nvPr>
            <p:ph type="ftr" sz="quarter" idx="11"/>
          </p:nvPr>
        </p:nvSpPr>
        <p:spPr/>
        <p:txBody>
          <a:bodyPr/>
          <a:lstStyle/>
          <a:p>
            <a:endParaRPr lang="el-GR"/>
          </a:p>
        </p:txBody>
      </p:sp>
      <p:sp>
        <p:nvSpPr>
          <p:cNvPr id="6" name="Slide Number Placeholder 5"/>
          <p:cNvSpPr>
            <a:spLocks noGrp="1"/>
          </p:cNvSpPr>
          <p:nvPr>
            <p:ph type="sldNum" sz="quarter" idx="12"/>
          </p:nvPr>
        </p:nvSpPr>
        <p:spPr/>
        <p:txBody>
          <a:bodyPr/>
          <a:lstStyle/>
          <a:p>
            <a:fld id="{4D1D7786-0903-43B5-A774-1F6D276339F7}" type="slidenum">
              <a:rPr lang="el-GR" smtClean="0"/>
              <a:pPr/>
              <a:t>‹#›</a:t>
            </a:fld>
            <a:endParaRPr lang="el-GR"/>
          </a:p>
        </p:txBody>
      </p:sp>
    </p:spTree>
    <p:extLst>
      <p:ext uri="{BB962C8B-B14F-4D97-AF65-F5344CB8AC3E}">
        <p14:creationId xmlns="" xmlns:p14="http://schemas.microsoft.com/office/powerpoint/2010/main" val="152058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Date Placeholder 4"/>
          <p:cNvSpPr>
            <a:spLocks noGrp="1"/>
          </p:cNvSpPr>
          <p:nvPr>
            <p:ph type="dt" sz="half" idx="10"/>
          </p:nvPr>
        </p:nvSpPr>
        <p:spPr/>
        <p:txBody>
          <a:bodyPr/>
          <a:lstStyle/>
          <a:p>
            <a:fld id="{E1DBDB21-509A-49DD-9F05-61625BEE6DAD}" type="datetimeFigureOut">
              <a:rPr lang="el-GR" smtClean="0"/>
              <a:pPr/>
              <a:t>7/4/2021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4D1D7786-0903-43B5-A774-1F6D276339F7}" type="slidenum">
              <a:rPr lang="el-GR" smtClean="0"/>
              <a:pPr/>
              <a:t>‹#›</a:t>
            </a:fld>
            <a:endParaRPr lang="el-GR"/>
          </a:p>
        </p:txBody>
      </p:sp>
    </p:spTree>
    <p:extLst>
      <p:ext uri="{BB962C8B-B14F-4D97-AF65-F5344CB8AC3E}">
        <p14:creationId xmlns="" xmlns:p14="http://schemas.microsoft.com/office/powerpoint/2010/main" val="13694353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l-GR" smtClean="0"/>
              <a:t>Στυλ κύριου τίτλου</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4" name="Content Placeholder 3"/>
          <p:cNvSpPr>
            <a:spLocks noGrp="1"/>
          </p:cNvSpPr>
          <p:nvPr>
            <p:ph sz="half" idx="2"/>
          </p:nvPr>
        </p:nvSpPr>
        <p:spPr>
          <a:xfrm>
            <a:off x="839788" y="2505075"/>
            <a:ext cx="5157787"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Στυλ υποδείγματος κειμένου</a:t>
            </a:r>
          </a:p>
        </p:txBody>
      </p:sp>
      <p:sp>
        <p:nvSpPr>
          <p:cNvPr id="6" name="Content Placeholder 5"/>
          <p:cNvSpPr>
            <a:spLocks noGrp="1"/>
          </p:cNvSpPr>
          <p:nvPr>
            <p:ph sz="quarter" idx="4"/>
          </p:nvPr>
        </p:nvSpPr>
        <p:spPr>
          <a:xfrm>
            <a:off x="6172200" y="2505075"/>
            <a:ext cx="5183188" cy="3684588"/>
          </a:xfrm>
        </p:spPr>
        <p:txBody>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7" name="Date Placeholder 6"/>
          <p:cNvSpPr>
            <a:spLocks noGrp="1"/>
          </p:cNvSpPr>
          <p:nvPr>
            <p:ph type="dt" sz="half" idx="10"/>
          </p:nvPr>
        </p:nvSpPr>
        <p:spPr/>
        <p:txBody>
          <a:bodyPr/>
          <a:lstStyle/>
          <a:p>
            <a:fld id="{E1DBDB21-509A-49DD-9F05-61625BEE6DAD}" type="datetimeFigureOut">
              <a:rPr lang="el-GR" smtClean="0"/>
              <a:pPr/>
              <a:t>7/4/2021</a:t>
            </a:fld>
            <a:endParaRPr lang="el-GR"/>
          </a:p>
        </p:txBody>
      </p:sp>
      <p:sp>
        <p:nvSpPr>
          <p:cNvPr id="8" name="Footer Placeholder 7"/>
          <p:cNvSpPr>
            <a:spLocks noGrp="1"/>
          </p:cNvSpPr>
          <p:nvPr>
            <p:ph type="ftr" sz="quarter" idx="11"/>
          </p:nvPr>
        </p:nvSpPr>
        <p:spPr/>
        <p:txBody>
          <a:bodyPr/>
          <a:lstStyle/>
          <a:p>
            <a:endParaRPr lang="el-GR"/>
          </a:p>
        </p:txBody>
      </p:sp>
      <p:sp>
        <p:nvSpPr>
          <p:cNvPr id="9" name="Slide Number Placeholder 8"/>
          <p:cNvSpPr>
            <a:spLocks noGrp="1"/>
          </p:cNvSpPr>
          <p:nvPr>
            <p:ph type="sldNum" sz="quarter" idx="12"/>
          </p:nvPr>
        </p:nvSpPr>
        <p:spPr/>
        <p:txBody>
          <a:bodyPr/>
          <a:lstStyle/>
          <a:p>
            <a:fld id="{4D1D7786-0903-43B5-A774-1F6D276339F7}" type="slidenum">
              <a:rPr lang="el-GR" smtClean="0"/>
              <a:pPr/>
              <a:t>‹#›</a:t>
            </a:fld>
            <a:endParaRPr lang="el-GR"/>
          </a:p>
        </p:txBody>
      </p:sp>
    </p:spTree>
    <p:extLst>
      <p:ext uri="{BB962C8B-B14F-4D97-AF65-F5344CB8AC3E}">
        <p14:creationId xmlns="" xmlns:p14="http://schemas.microsoft.com/office/powerpoint/2010/main" val="31460006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Στυλ κύριου τίτλου</a:t>
            </a:r>
            <a:endParaRPr lang="en-US" dirty="0"/>
          </a:p>
        </p:txBody>
      </p:sp>
      <p:sp>
        <p:nvSpPr>
          <p:cNvPr id="3" name="Date Placeholder 2"/>
          <p:cNvSpPr>
            <a:spLocks noGrp="1"/>
          </p:cNvSpPr>
          <p:nvPr>
            <p:ph type="dt" sz="half" idx="10"/>
          </p:nvPr>
        </p:nvSpPr>
        <p:spPr/>
        <p:txBody>
          <a:bodyPr/>
          <a:lstStyle/>
          <a:p>
            <a:fld id="{E1DBDB21-509A-49DD-9F05-61625BEE6DAD}" type="datetimeFigureOut">
              <a:rPr lang="el-GR" smtClean="0"/>
              <a:pPr/>
              <a:t>7/4/2021</a:t>
            </a:fld>
            <a:endParaRPr lang="el-GR"/>
          </a:p>
        </p:txBody>
      </p:sp>
      <p:sp>
        <p:nvSpPr>
          <p:cNvPr id="4" name="Footer Placeholder 3"/>
          <p:cNvSpPr>
            <a:spLocks noGrp="1"/>
          </p:cNvSpPr>
          <p:nvPr>
            <p:ph type="ftr" sz="quarter" idx="11"/>
          </p:nvPr>
        </p:nvSpPr>
        <p:spPr/>
        <p:txBody>
          <a:bodyPr/>
          <a:lstStyle/>
          <a:p>
            <a:endParaRPr lang="el-GR"/>
          </a:p>
        </p:txBody>
      </p:sp>
      <p:sp>
        <p:nvSpPr>
          <p:cNvPr id="5" name="Slide Number Placeholder 4"/>
          <p:cNvSpPr>
            <a:spLocks noGrp="1"/>
          </p:cNvSpPr>
          <p:nvPr>
            <p:ph type="sldNum" sz="quarter" idx="12"/>
          </p:nvPr>
        </p:nvSpPr>
        <p:spPr/>
        <p:txBody>
          <a:bodyPr/>
          <a:lstStyle/>
          <a:p>
            <a:fld id="{4D1D7786-0903-43B5-A774-1F6D276339F7}" type="slidenum">
              <a:rPr lang="el-GR" smtClean="0"/>
              <a:pPr/>
              <a:t>‹#›</a:t>
            </a:fld>
            <a:endParaRPr lang="el-GR"/>
          </a:p>
        </p:txBody>
      </p:sp>
    </p:spTree>
    <p:extLst>
      <p:ext uri="{BB962C8B-B14F-4D97-AF65-F5344CB8AC3E}">
        <p14:creationId xmlns="" xmlns:p14="http://schemas.microsoft.com/office/powerpoint/2010/main" val="5180305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DBDB21-509A-49DD-9F05-61625BEE6DAD}" type="datetimeFigureOut">
              <a:rPr lang="el-GR" smtClean="0"/>
              <a:pPr/>
              <a:t>7/4/2021</a:t>
            </a:fld>
            <a:endParaRPr lang="el-GR"/>
          </a:p>
        </p:txBody>
      </p:sp>
      <p:sp>
        <p:nvSpPr>
          <p:cNvPr id="3" name="Footer Placeholder 2"/>
          <p:cNvSpPr>
            <a:spLocks noGrp="1"/>
          </p:cNvSpPr>
          <p:nvPr>
            <p:ph type="ftr" sz="quarter" idx="11"/>
          </p:nvPr>
        </p:nvSpPr>
        <p:spPr/>
        <p:txBody>
          <a:bodyPr/>
          <a:lstStyle/>
          <a:p>
            <a:endParaRPr lang="el-GR"/>
          </a:p>
        </p:txBody>
      </p:sp>
      <p:sp>
        <p:nvSpPr>
          <p:cNvPr id="4" name="Slide Number Placeholder 3"/>
          <p:cNvSpPr>
            <a:spLocks noGrp="1"/>
          </p:cNvSpPr>
          <p:nvPr>
            <p:ph type="sldNum" sz="quarter" idx="12"/>
          </p:nvPr>
        </p:nvSpPr>
        <p:spPr/>
        <p:txBody>
          <a:bodyPr/>
          <a:lstStyle/>
          <a:p>
            <a:fld id="{4D1D7786-0903-43B5-A774-1F6D276339F7}" type="slidenum">
              <a:rPr lang="el-GR" smtClean="0"/>
              <a:pPr/>
              <a:t>‹#›</a:t>
            </a:fld>
            <a:endParaRPr lang="el-GR"/>
          </a:p>
        </p:txBody>
      </p:sp>
    </p:spTree>
    <p:extLst>
      <p:ext uri="{BB962C8B-B14F-4D97-AF65-F5344CB8AC3E}">
        <p14:creationId xmlns="" xmlns:p14="http://schemas.microsoft.com/office/powerpoint/2010/main" val="9370393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E1DBDB21-509A-49DD-9F05-61625BEE6DAD}" type="datetimeFigureOut">
              <a:rPr lang="el-GR" smtClean="0"/>
              <a:pPr/>
              <a:t>7/4/2021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4D1D7786-0903-43B5-A774-1F6D276339F7}" type="slidenum">
              <a:rPr lang="el-GR" smtClean="0"/>
              <a:pPr/>
              <a:t>‹#›</a:t>
            </a:fld>
            <a:endParaRPr lang="el-GR"/>
          </a:p>
        </p:txBody>
      </p:sp>
    </p:spTree>
    <p:extLst>
      <p:ext uri="{BB962C8B-B14F-4D97-AF65-F5344CB8AC3E}">
        <p14:creationId xmlns="" xmlns:p14="http://schemas.microsoft.com/office/powerpoint/2010/main" val="19511414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l-GR" smtClean="0"/>
              <a:t>Στυλ κύριου τίτλου</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l-GR" smtClean="0"/>
              <a:t>Κάντε κλικ στο εικονίδιο για να προσθέσετε εικόνα</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l-GR" smtClean="0"/>
              <a:t>Στυλ υποδείγματος κειμένου</a:t>
            </a:r>
          </a:p>
        </p:txBody>
      </p:sp>
      <p:sp>
        <p:nvSpPr>
          <p:cNvPr id="5" name="Date Placeholder 4"/>
          <p:cNvSpPr>
            <a:spLocks noGrp="1"/>
          </p:cNvSpPr>
          <p:nvPr>
            <p:ph type="dt" sz="half" idx="10"/>
          </p:nvPr>
        </p:nvSpPr>
        <p:spPr/>
        <p:txBody>
          <a:bodyPr/>
          <a:lstStyle/>
          <a:p>
            <a:fld id="{E1DBDB21-509A-49DD-9F05-61625BEE6DAD}" type="datetimeFigureOut">
              <a:rPr lang="el-GR" smtClean="0"/>
              <a:pPr/>
              <a:t>7/4/2021</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4D1D7786-0903-43B5-A774-1F6D276339F7}" type="slidenum">
              <a:rPr lang="el-GR" smtClean="0"/>
              <a:pPr/>
              <a:t>‹#›</a:t>
            </a:fld>
            <a:endParaRPr lang="el-GR"/>
          </a:p>
        </p:txBody>
      </p:sp>
    </p:spTree>
    <p:extLst>
      <p:ext uri="{BB962C8B-B14F-4D97-AF65-F5344CB8AC3E}">
        <p14:creationId xmlns="" xmlns:p14="http://schemas.microsoft.com/office/powerpoint/2010/main" val="36096972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smtClean="0"/>
              <a:t>Στυλ κύριου τίτλου</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DBDB21-509A-49DD-9F05-61625BEE6DAD}" type="datetimeFigureOut">
              <a:rPr lang="el-GR" smtClean="0"/>
              <a:pPr/>
              <a:t>7/4/2021</a:t>
            </a:fld>
            <a:endParaRPr lang="el-G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D1D7786-0903-43B5-A774-1F6D276339F7}" type="slidenum">
              <a:rPr lang="el-GR" smtClean="0"/>
              <a:pPr/>
              <a:t>‹#›</a:t>
            </a:fld>
            <a:endParaRPr lang="el-GR"/>
          </a:p>
        </p:txBody>
      </p:sp>
    </p:spTree>
    <p:extLst>
      <p:ext uri="{BB962C8B-B14F-4D97-AF65-F5344CB8AC3E}">
        <p14:creationId xmlns="" xmlns:p14="http://schemas.microsoft.com/office/powerpoint/2010/main" val="8258729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mailto:9o.psfa.uoc@gmail.com"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Εικόνα 3"/>
          <p:cNvPicPr>
            <a:picLocks noChangeAspect="1"/>
          </p:cNvPicPr>
          <p:nvPr/>
        </p:nvPicPr>
        <p:blipFill rotWithShape="1">
          <a:blip r:embed="rId2">
            <a:extLst>
              <a:ext uri="{28A0092B-C50C-407E-A947-70E740481C1C}">
                <a14:useLocalDpi xmlns="" xmlns:a14="http://schemas.microsoft.com/office/drawing/2010/main" val="0"/>
              </a:ext>
            </a:extLst>
          </a:blip>
          <a:srcRect l="46897" b="25358"/>
          <a:stretch/>
        </p:blipFill>
        <p:spPr>
          <a:xfrm>
            <a:off x="0" y="1966563"/>
            <a:ext cx="2794475" cy="4891437"/>
          </a:xfrm>
          <a:prstGeom prst="rect">
            <a:avLst/>
          </a:prstGeom>
        </p:spPr>
      </p:pic>
      <p:pic>
        <p:nvPicPr>
          <p:cNvPr id="5" name="Εικόνα 4"/>
          <p:cNvPicPr>
            <a:picLocks noChangeAspect="1"/>
          </p:cNvPicPr>
          <p:nvPr/>
        </p:nvPicPr>
        <p:blipFill rotWithShape="1">
          <a:blip r:embed="rId2">
            <a:extLst>
              <a:ext uri="{28A0092B-C50C-407E-A947-70E740481C1C}">
                <a14:useLocalDpi xmlns="" xmlns:a14="http://schemas.microsoft.com/office/drawing/2010/main" val="0"/>
              </a:ext>
            </a:extLst>
          </a:blip>
          <a:srcRect r="53104" b="25509"/>
          <a:stretch/>
        </p:blipFill>
        <p:spPr>
          <a:xfrm>
            <a:off x="9713719" y="1955774"/>
            <a:ext cx="2478281" cy="4902226"/>
          </a:xfrm>
          <a:prstGeom prst="rect">
            <a:avLst/>
          </a:prstGeom>
        </p:spPr>
      </p:pic>
      <p:sp>
        <p:nvSpPr>
          <p:cNvPr id="6" name="TextBox 5"/>
          <p:cNvSpPr txBox="1"/>
          <p:nvPr/>
        </p:nvSpPr>
        <p:spPr>
          <a:xfrm>
            <a:off x="8778125" y="38596"/>
            <a:ext cx="3384177" cy="5239896"/>
          </a:xfrm>
          <a:prstGeom prst="rect">
            <a:avLst/>
          </a:prstGeom>
          <a:noFill/>
          <a:ln w="28575">
            <a:noFill/>
            <a:miter lim="800000"/>
          </a:ln>
          <a:effectLst/>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l-GR" sz="1200" u="sng" dirty="0">
                <a:solidFill>
                  <a:srgbClr val="820000"/>
                </a:solidFill>
                <a:latin typeface="Bahnschrift Light" pitchFamily="34" charset="0"/>
              </a:rPr>
              <a:t>Περιλήψεις</a:t>
            </a:r>
          </a:p>
          <a:p>
            <a:pPr marL="171450" indent="-171450">
              <a:buFont typeface="Arial" panose="020B0604020202020204" pitchFamily="34" charset="0"/>
              <a:buChar char="•"/>
            </a:pPr>
            <a:r>
              <a:rPr lang="el-GR" sz="1000" dirty="0">
                <a:solidFill>
                  <a:srgbClr val="820000"/>
                </a:solidFill>
                <a:latin typeface="Bahnschrift Light" pitchFamily="34" charset="0"/>
              </a:rPr>
              <a:t>Αίτηση Συμμετοχής</a:t>
            </a:r>
          </a:p>
          <a:p>
            <a:pPr marL="171450" indent="-171450">
              <a:buFont typeface="Arial" panose="020B0604020202020204" pitchFamily="34" charset="0"/>
              <a:buChar char="•"/>
            </a:pPr>
            <a:r>
              <a:rPr lang="el-GR" sz="1000" dirty="0">
                <a:solidFill>
                  <a:srgbClr val="820000"/>
                </a:solidFill>
                <a:latin typeface="Bahnschrift Light" pitchFamily="34" charset="0"/>
              </a:rPr>
              <a:t>Τίτλος και Περίληψη 300-350 λέξεων</a:t>
            </a:r>
          </a:p>
          <a:p>
            <a:pPr marL="171450" indent="-171450">
              <a:buFont typeface="Arial" panose="020B0604020202020204" pitchFamily="34" charset="0"/>
              <a:buChar char="•"/>
            </a:pPr>
            <a:r>
              <a:rPr lang="en-US" sz="1000" dirty="0">
                <a:solidFill>
                  <a:srgbClr val="820000"/>
                </a:solidFill>
                <a:latin typeface="Bahnschrift Light" pitchFamily="34" charset="0"/>
              </a:rPr>
              <a:t>Times New Roman 12</a:t>
            </a:r>
          </a:p>
          <a:p>
            <a:pPr marL="171450" indent="-171450">
              <a:buFont typeface="Arial" panose="020B0604020202020204" pitchFamily="34" charset="0"/>
              <a:buChar char="•"/>
            </a:pPr>
            <a:r>
              <a:rPr lang="el-GR" sz="1000" dirty="0">
                <a:solidFill>
                  <a:srgbClr val="820000"/>
                </a:solidFill>
                <a:latin typeface="Bahnschrift Light" pitchFamily="34" charset="0"/>
              </a:rPr>
              <a:t>Ελληνική/Αγγλική Γλώσσα</a:t>
            </a:r>
          </a:p>
          <a:p>
            <a:pPr marL="171450" lvl="0" indent="-171450">
              <a:buFont typeface="Arial" panose="020B0604020202020204" pitchFamily="34" charset="0"/>
              <a:buChar char="•"/>
            </a:pPr>
            <a:r>
              <a:rPr lang="el-GR" sz="1000" dirty="0">
                <a:solidFill>
                  <a:srgbClr val="820000"/>
                </a:solidFill>
                <a:latin typeface="Bahnschrift Light" pitchFamily="34" charset="0"/>
              </a:rPr>
              <a:t>Αποστολή </a:t>
            </a:r>
            <a:r>
              <a:rPr lang="el-GR" sz="1000" dirty="0" smtClean="0">
                <a:solidFill>
                  <a:srgbClr val="820000"/>
                </a:solidFill>
                <a:latin typeface="Bahnschrift Light" pitchFamily="34" charset="0"/>
              </a:rPr>
              <a:t>έως 31 Μαΐου 2021 στο </a:t>
            </a:r>
            <a:r>
              <a:rPr lang="en-US" sz="1000" u="sng" dirty="0">
                <a:solidFill>
                  <a:srgbClr val="820000"/>
                </a:solidFill>
                <a:latin typeface="Bahnschrift Light" pitchFamily="34" charset="0"/>
              </a:rPr>
              <a:t>9o.psfa.uoc@gmail.c</a:t>
            </a:r>
            <a:r>
              <a:rPr lang="el-GR" sz="1000" u="sng" dirty="0">
                <a:solidFill>
                  <a:srgbClr val="820000"/>
                </a:solidFill>
                <a:latin typeface="Bahnschrift Light" pitchFamily="34" charset="0"/>
              </a:rPr>
              <a:t>ο</a:t>
            </a:r>
            <a:r>
              <a:rPr lang="en-US" sz="1000" u="sng" dirty="0">
                <a:solidFill>
                  <a:srgbClr val="820000"/>
                </a:solidFill>
                <a:latin typeface="Bahnschrift Light" pitchFamily="34" charset="0"/>
              </a:rPr>
              <a:t>m</a:t>
            </a:r>
            <a:endParaRPr lang="el-GR" sz="1000" u="sng" dirty="0">
              <a:solidFill>
                <a:srgbClr val="820000"/>
              </a:solidFill>
              <a:latin typeface="Bahnschrift Light" pitchFamily="34" charset="0"/>
            </a:endParaRPr>
          </a:p>
          <a:p>
            <a:endParaRPr lang="el-GR" sz="1050" dirty="0">
              <a:solidFill>
                <a:srgbClr val="820000"/>
              </a:solidFill>
              <a:latin typeface="Bahnschrift Light" pitchFamily="34" charset="0"/>
            </a:endParaRPr>
          </a:p>
          <a:p>
            <a:r>
              <a:rPr lang="el-GR" sz="1200" u="sng" dirty="0">
                <a:solidFill>
                  <a:srgbClr val="820000"/>
                </a:solidFill>
                <a:latin typeface="Bahnschrift Light" pitchFamily="34" charset="0"/>
              </a:rPr>
              <a:t>Επιστημονική Επιτροπή</a:t>
            </a:r>
          </a:p>
          <a:p>
            <a:r>
              <a:rPr lang="el-GR" sz="1000" dirty="0">
                <a:solidFill>
                  <a:srgbClr val="820000"/>
                </a:solidFill>
                <a:latin typeface="Bahnschrift Light" pitchFamily="34" charset="0"/>
              </a:rPr>
              <a:t>Ν. </a:t>
            </a:r>
            <a:r>
              <a:rPr lang="el-GR" sz="1000" dirty="0" err="1">
                <a:solidFill>
                  <a:srgbClr val="820000"/>
                </a:solidFill>
                <a:latin typeface="Bahnschrift Light" pitchFamily="34" charset="0"/>
              </a:rPr>
              <a:t>Γαλανίδου</a:t>
            </a:r>
            <a:r>
              <a:rPr lang="el-GR" sz="1000" dirty="0">
                <a:solidFill>
                  <a:srgbClr val="820000"/>
                </a:solidFill>
                <a:latin typeface="Bahnschrift Light" pitchFamily="34" charset="0"/>
              </a:rPr>
              <a:t> – Καθηγήτρια Προϊστορικής Αρχαιολογία</a:t>
            </a:r>
          </a:p>
          <a:p>
            <a:r>
              <a:rPr lang="el-GR" sz="1000" dirty="0">
                <a:solidFill>
                  <a:srgbClr val="820000"/>
                </a:solidFill>
                <a:latin typeface="Bahnschrift Light" pitchFamily="34" charset="0"/>
              </a:rPr>
              <a:t>Π. Ιωάννου – </a:t>
            </a:r>
            <a:r>
              <a:rPr lang="el-GR" sz="1000" dirty="0" err="1">
                <a:solidFill>
                  <a:srgbClr val="820000"/>
                </a:solidFill>
                <a:latin typeface="Bahnschrift Light" pitchFamily="34" charset="0"/>
              </a:rPr>
              <a:t>Αναπ</a:t>
            </a:r>
            <a:r>
              <a:rPr lang="el-GR" sz="1000" dirty="0">
                <a:solidFill>
                  <a:srgbClr val="820000"/>
                </a:solidFill>
                <a:latin typeface="Bahnschrift Light" pitchFamily="34" charset="0"/>
              </a:rPr>
              <a:t>. Καθηγητής Ιστορίας της Τέχνης</a:t>
            </a:r>
          </a:p>
          <a:p>
            <a:r>
              <a:rPr lang="el-GR" sz="1000" dirty="0">
                <a:solidFill>
                  <a:srgbClr val="820000"/>
                </a:solidFill>
                <a:latin typeface="Bahnschrift Light" pitchFamily="34" charset="0"/>
              </a:rPr>
              <a:t>Π. </a:t>
            </a:r>
            <a:r>
              <a:rPr lang="el-GR" sz="1000" dirty="0" err="1">
                <a:solidFill>
                  <a:srgbClr val="820000"/>
                </a:solidFill>
                <a:latin typeface="Bahnschrift Light" pitchFamily="34" charset="0"/>
              </a:rPr>
              <a:t>Καραναστάση</a:t>
            </a:r>
            <a:r>
              <a:rPr lang="el-GR" sz="1000" dirty="0">
                <a:solidFill>
                  <a:srgbClr val="820000"/>
                </a:solidFill>
                <a:latin typeface="Bahnschrift Light" pitchFamily="34" charset="0"/>
              </a:rPr>
              <a:t> – Καθηγήτρια Κλασικής Αρχαιολογίας</a:t>
            </a:r>
          </a:p>
          <a:p>
            <a:r>
              <a:rPr lang="el-GR" sz="1000" dirty="0">
                <a:solidFill>
                  <a:srgbClr val="820000"/>
                </a:solidFill>
                <a:latin typeface="Bahnschrift Light" pitchFamily="34" charset="0"/>
              </a:rPr>
              <a:t>Α. </a:t>
            </a:r>
            <a:r>
              <a:rPr lang="el-GR" sz="1000" dirty="0" err="1">
                <a:solidFill>
                  <a:srgbClr val="820000"/>
                </a:solidFill>
                <a:latin typeface="Bahnschrift Light" pitchFamily="34" charset="0"/>
              </a:rPr>
              <a:t>Καρναβά</a:t>
            </a:r>
            <a:r>
              <a:rPr lang="el-GR" sz="1000" dirty="0">
                <a:solidFill>
                  <a:srgbClr val="820000"/>
                </a:solidFill>
                <a:latin typeface="Bahnschrift Light" pitchFamily="34" charset="0"/>
              </a:rPr>
              <a:t> – </a:t>
            </a:r>
            <a:r>
              <a:rPr lang="el-GR" sz="1000" dirty="0" err="1">
                <a:solidFill>
                  <a:srgbClr val="820000"/>
                </a:solidFill>
                <a:latin typeface="Bahnschrift Light" pitchFamily="34" charset="0"/>
              </a:rPr>
              <a:t>Επικ</a:t>
            </a:r>
            <a:r>
              <a:rPr lang="el-GR" sz="1000" dirty="0">
                <a:solidFill>
                  <a:srgbClr val="820000"/>
                </a:solidFill>
                <a:latin typeface="Bahnschrift Light" pitchFamily="34" charset="0"/>
              </a:rPr>
              <a:t>. Καθηγήτρια Προϊστορικής Αρχαιολογίας</a:t>
            </a:r>
          </a:p>
          <a:p>
            <a:r>
              <a:rPr lang="el-GR" sz="1000" dirty="0">
                <a:solidFill>
                  <a:srgbClr val="820000"/>
                </a:solidFill>
                <a:latin typeface="Bahnschrift Light" pitchFamily="34" charset="0"/>
              </a:rPr>
              <a:t>Κ. </a:t>
            </a:r>
            <a:r>
              <a:rPr lang="el-GR" sz="1000" dirty="0" err="1">
                <a:solidFill>
                  <a:srgbClr val="820000"/>
                </a:solidFill>
                <a:latin typeface="Bahnschrift Light" pitchFamily="34" charset="0"/>
              </a:rPr>
              <a:t>Κόπακα</a:t>
            </a:r>
            <a:r>
              <a:rPr lang="el-GR" sz="1000" dirty="0">
                <a:solidFill>
                  <a:srgbClr val="820000"/>
                </a:solidFill>
                <a:latin typeface="Bahnschrift Light" pitchFamily="34" charset="0"/>
              </a:rPr>
              <a:t> – </a:t>
            </a:r>
            <a:r>
              <a:rPr lang="el-GR" sz="1000" dirty="0" err="1" smtClean="0">
                <a:solidFill>
                  <a:srgbClr val="820000"/>
                </a:solidFill>
                <a:latin typeface="Bahnschrift Light" pitchFamily="34" charset="0"/>
              </a:rPr>
              <a:t>Ομότ</a:t>
            </a:r>
            <a:r>
              <a:rPr lang="el-GR" sz="1000" dirty="0" smtClean="0">
                <a:solidFill>
                  <a:srgbClr val="820000"/>
                </a:solidFill>
                <a:latin typeface="Bahnschrift Light" pitchFamily="34" charset="0"/>
              </a:rPr>
              <a:t>. Καθηγήτρια </a:t>
            </a:r>
            <a:r>
              <a:rPr lang="el-GR" sz="1000" dirty="0">
                <a:solidFill>
                  <a:srgbClr val="820000"/>
                </a:solidFill>
                <a:latin typeface="Bahnschrift Light" pitchFamily="34" charset="0"/>
              </a:rPr>
              <a:t>Προϊστορικής Αρχαιολογίας</a:t>
            </a:r>
          </a:p>
          <a:p>
            <a:r>
              <a:rPr lang="el-GR" sz="1000" dirty="0">
                <a:solidFill>
                  <a:srgbClr val="820000"/>
                </a:solidFill>
                <a:latin typeface="Bahnschrift Light" pitchFamily="34" charset="0"/>
              </a:rPr>
              <a:t>Π. </a:t>
            </a:r>
            <a:r>
              <a:rPr lang="el-GR" sz="1000" dirty="0" err="1">
                <a:solidFill>
                  <a:srgbClr val="820000"/>
                </a:solidFill>
                <a:latin typeface="Bahnschrift Light" pitchFamily="34" charset="0"/>
              </a:rPr>
              <a:t>Κορνέζου</a:t>
            </a:r>
            <a:r>
              <a:rPr lang="el-GR" sz="1000" dirty="0">
                <a:solidFill>
                  <a:srgbClr val="820000"/>
                </a:solidFill>
                <a:latin typeface="Bahnschrift Light" pitchFamily="34" charset="0"/>
              </a:rPr>
              <a:t> – </a:t>
            </a:r>
            <a:r>
              <a:rPr lang="el-GR" sz="1000" dirty="0" err="1">
                <a:solidFill>
                  <a:srgbClr val="820000"/>
                </a:solidFill>
                <a:latin typeface="Bahnschrift Light" pitchFamily="34" charset="0"/>
              </a:rPr>
              <a:t>Επικ</a:t>
            </a:r>
            <a:r>
              <a:rPr lang="el-GR" sz="1000" dirty="0">
                <a:solidFill>
                  <a:srgbClr val="820000"/>
                </a:solidFill>
                <a:latin typeface="Bahnschrift Light" pitchFamily="34" charset="0"/>
              </a:rPr>
              <a:t>. Καθηγήτρια Ιστορίας της Τέχνης</a:t>
            </a:r>
          </a:p>
          <a:p>
            <a:r>
              <a:rPr lang="el-GR" sz="1000" dirty="0">
                <a:solidFill>
                  <a:srgbClr val="820000"/>
                </a:solidFill>
                <a:latin typeface="Bahnschrift Light" pitchFamily="34" charset="0"/>
              </a:rPr>
              <a:t>Δ. </a:t>
            </a:r>
            <a:r>
              <a:rPr lang="el-GR" sz="1000" dirty="0" err="1">
                <a:solidFill>
                  <a:srgbClr val="820000"/>
                </a:solidFill>
                <a:latin typeface="Bahnschrift Light" pitchFamily="34" charset="0"/>
              </a:rPr>
              <a:t>Μποσνάκης</a:t>
            </a:r>
            <a:r>
              <a:rPr lang="el-GR" sz="1000" dirty="0">
                <a:solidFill>
                  <a:srgbClr val="820000"/>
                </a:solidFill>
                <a:latin typeface="Bahnschrift Light" pitchFamily="34" charset="0"/>
              </a:rPr>
              <a:t> – </a:t>
            </a:r>
            <a:r>
              <a:rPr lang="el-GR" sz="1000" dirty="0" err="1">
                <a:solidFill>
                  <a:srgbClr val="820000"/>
                </a:solidFill>
                <a:latin typeface="Bahnschrift Light" pitchFamily="34" charset="0"/>
              </a:rPr>
              <a:t>Αναπ</a:t>
            </a:r>
            <a:r>
              <a:rPr lang="el-GR" sz="1000" dirty="0">
                <a:solidFill>
                  <a:srgbClr val="820000"/>
                </a:solidFill>
                <a:latin typeface="Bahnschrift Light" pitchFamily="34" charset="0"/>
              </a:rPr>
              <a:t>. Καθηγητής Κλασικής Αρχαιολογίας</a:t>
            </a:r>
          </a:p>
          <a:p>
            <a:r>
              <a:rPr lang="el-GR" sz="1000" dirty="0">
                <a:solidFill>
                  <a:srgbClr val="820000"/>
                </a:solidFill>
                <a:latin typeface="Bahnschrift Light" pitchFamily="34" charset="0"/>
              </a:rPr>
              <a:t>Β. Φωσκόλου – </a:t>
            </a:r>
            <a:r>
              <a:rPr lang="el-GR" sz="1000" dirty="0" err="1">
                <a:solidFill>
                  <a:srgbClr val="820000"/>
                </a:solidFill>
                <a:latin typeface="Bahnschrift Light" pitchFamily="34" charset="0"/>
              </a:rPr>
              <a:t>Επικ</a:t>
            </a:r>
            <a:r>
              <a:rPr lang="el-GR" sz="1000" dirty="0">
                <a:solidFill>
                  <a:srgbClr val="820000"/>
                </a:solidFill>
                <a:latin typeface="Bahnschrift Light" pitchFamily="34" charset="0"/>
              </a:rPr>
              <a:t>. Καθηγήτρια Βυζαντινής Αρχαιολογίας</a:t>
            </a:r>
          </a:p>
          <a:p>
            <a:endParaRPr lang="el-GR" sz="1600" dirty="0">
              <a:solidFill>
                <a:srgbClr val="820000"/>
              </a:solidFill>
              <a:latin typeface="Bahnschrift Light" pitchFamily="34" charset="0"/>
            </a:endParaRPr>
          </a:p>
          <a:p>
            <a:r>
              <a:rPr lang="el-GR" sz="1200" u="sng" dirty="0">
                <a:solidFill>
                  <a:srgbClr val="820000"/>
                </a:solidFill>
                <a:latin typeface="Bahnschrift Light" pitchFamily="34" charset="0"/>
              </a:rPr>
              <a:t>Οργανωτική Επιτροπή</a:t>
            </a:r>
          </a:p>
          <a:p>
            <a:r>
              <a:rPr lang="el-GR" sz="1000" dirty="0">
                <a:solidFill>
                  <a:srgbClr val="820000"/>
                </a:solidFill>
                <a:latin typeface="Bahnschrift Light" pitchFamily="34" charset="0"/>
              </a:rPr>
              <a:t>Χ. Αλεξάκης</a:t>
            </a:r>
          </a:p>
          <a:p>
            <a:r>
              <a:rPr lang="el-GR" sz="1000" dirty="0">
                <a:solidFill>
                  <a:srgbClr val="820000"/>
                </a:solidFill>
                <a:latin typeface="Bahnschrift Light" pitchFamily="34" charset="0"/>
              </a:rPr>
              <a:t>Κ. </a:t>
            </a:r>
            <a:r>
              <a:rPr lang="el-GR" sz="1000" dirty="0" err="1">
                <a:solidFill>
                  <a:srgbClr val="820000"/>
                </a:solidFill>
                <a:latin typeface="Bahnschrift Light" pitchFamily="34" charset="0"/>
              </a:rPr>
              <a:t>Αποστολοπούλου</a:t>
            </a:r>
            <a:endParaRPr lang="el-GR" sz="1000" dirty="0">
              <a:solidFill>
                <a:srgbClr val="820000"/>
              </a:solidFill>
              <a:latin typeface="Bahnschrift Light" pitchFamily="34" charset="0"/>
            </a:endParaRPr>
          </a:p>
          <a:p>
            <a:r>
              <a:rPr lang="el-GR" sz="1000" dirty="0">
                <a:solidFill>
                  <a:srgbClr val="820000"/>
                </a:solidFill>
                <a:latin typeface="Bahnschrift Light" pitchFamily="34" charset="0"/>
              </a:rPr>
              <a:t>Δ. Γκάτσου</a:t>
            </a:r>
          </a:p>
          <a:p>
            <a:r>
              <a:rPr lang="el-GR" sz="1000" dirty="0">
                <a:solidFill>
                  <a:srgbClr val="820000"/>
                </a:solidFill>
                <a:latin typeface="Bahnschrift Light" pitchFamily="34" charset="0"/>
              </a:rPr>
              <a:t>Κ. Παπαδάκη</a:t>
            </a:r>
          </a:p>
          <a:p>
            <a:r>
              <a:rPr lang="el-GR" sz="1000" dirty="0">
                <a:solidFill>
                  <a:srgbClr val="820000"/>
                </a:solidFill>
                <a:latin typeface="Bahnschrift Light" pitchFamily="34" charset="0"/>
              </a:rPr>
              <a:t>Α. </a:t>
            </a:r>
            <a:r>
              <a:rPr lang="el-GR" sz="1000" dirty="0" err="1">
                <a:solidFill>
                  <a:srgbClr val="820000"/>
                </a:solidFill>
                <a:latin typeface="Bahnschrift Light" pitchFamily="34" charset="0"/>
              </a:rPr>
              <a:t>Παπαδοκωνσταντάκης</a:t>
            </a:r>
            <a:endParaRPr lang="el-GR" sz="1000" dirty="0">
              <a:solidFill>
                <a:srgbClr val="820000"/>
              </a:solidFill>
              <a:latin typeface="Bahnschrift Light" pitchFamily="34" charset="0"/>
            </a:endParaRPr>
          </a:p>
          <a:p>
            <a:r>
              <a:rPr lang="el-GR" sz="1000" dirty="0">
                <a:solidFill>
                  <a:srgbClr val="820000"/>
                </a:solidFill>
                <a:latin typeface="Bahnschrift Light" pitchFamily="34" charset="0"/>
              </a:rPr>
              <a:t>Π. Συνοδινού</a:t>
            </a:r>
          </a:p>
          <a:p>
            <a:r>
              <a:rPr lang="el-GR" sz="1000" dirty="0">
                <a:solidFill>
                  <a:srgbClr val="820000"/>
                </a:solidFill>
                <a:latin typeface="Bahnschrift Light" pitchFamily="34" charset="0"/>
              </a:rPr>
              <a:t>Ν. Χατζηγεωργίου</a:t>
            </a:r>
          </a:p>
          <a:p>
            <a:endParaRPr lang="el-GR" sz="1000" dirty="0">
              <a:solidFill>
                <a:srgbClr val="820000"/>
              </a:solidFill>
              <a:latin typeface="Century Gothic" panose="020B0502020202020204" pitchFamily="34" charset="0"/>
            </a:endParaRPr>
          </a:p>
          <a:p>
            <a:r>
              <a:rPr lang="el-GR" sz="1200" u="sng" dirty="0" smtClean="0">
                <a:solidFill>
                  <a:srgbClr val="820000"/>
                </a:solidFill>
                <a:latin typeface="Century Gothic" panose="020B0502020202020204" pitchFamily="34" charset="0"/>
              </a:rPr>
              <a:t>Πληροφορίες</a:t>
            </a:r>
            <a:endParaRPr lang="el-GR" sz="1000" dirty="0">
              <a:solidFill>
                <a:srgbClr val="820000"/>
              </a:solidFill>
              <a:latin typeface="Century Gothic" panose="020B0502020202020204" pitchFamily="34" charset="0"/>
            </a:endParaRPr>
          </a:p>
        </p:txBody>
      </p:sp>
      <p:pic>
        <p:nvPicPr>
          <p:cNvPr id="13" name="Εικόνα 12"/>
          <p:cNvPicPr>
            <a:picLocks noChangeAspect="1"/>
          </p:cNvPicPr>
          <p:nvPr/>
        </p:nvPicPr>
        <p:blipFill>
          <a:blip r:embed="rId3" cstate="print"/>
          <a:stretch>
            <a:fillRect/>
          </a:stretch>
        </p:blipFill>
        <p:spPr>
          <a:xfrm>
            <a:off x="8850390" y="5552698"/>
            <a:ext cx="256372" cy="256372"/>
          </a:xfrm>
          <a:prstGeom prst="rect">
            <a:avLst/>
          </a:prstGeom>
        </p:spPr>
      </p:pic>
      <p:pic>
        <p:nvPicPr>
          <p:cNvPr id="15" name="Εικόνα 14"/>
          <p:cNvPicPr>
            <a:picLocks noChangeAspect="1"/>
          </p:cNvPicPr>
          <p:nvPr/>
        </p:nvPicPr>
        <p:blipFill>
          <a:blip r:embed="rId4" cstate="print"/>
          <a:stretch>
            <a:fillRect/>
          </a:stretch>
        </p:blipFill>
        <p:spPr>
          <a:xfrm>
            <a:off x="8862883" y="5894407"/>
            <a:ext cx="255600" cy="252435"/>
          </a:xfrm>
          <a:prstGeom prst="rect">
            <a:avLst/>
          </a:prstGeom>
        </p:spPr>
      </p:pic>
      <p:pic>
        <p:nvPicPr>
          <p:cNvPr id="16" name="Εικόνα 15"/>
          <p:cNvPicPr>
            <a:picLocks noChangeAspect="1"/>
          </p:cNvPicPr>
          <p:nvPr/>
        </p:nvPicPr>
        <p:blipFill>
          <a:blip r:embed="rId5" cstate="print"/>
          <a:stretch>
            <a:fillRect/>
          </a:stretch>
        </p:blipFill>
        <p:spPr>
          <a:xfrm>
            <a:off x="8864450" y="6229978"/>
            <a:ext cx="255600" cy="172482"/>
          </a:xfrm>
          <a:prstGeom prst="rect">
            <a:avLst/>
          </a:prstGeom>
        </p:spPr>
      </p:pic>
      <p:pic>
        <p:nvPicPr>
          <p:cNvPr id="18" name="Εικόνα 17"/>
          <p:cNvPicPr>
            <a:picLocks noChangeAspect="1"/>
          </p:cNvPicPr>
          <p:nvPr/>
        </p:nvPicPr>
        <p:blipFill>
          <a:blip r:embed="rId6" cstate="print"/>
          <a:stretch>
            <a:fillRect/>
          </a:stretch>
        </p:blipFill>
        <p:spPr>
          <a:xfrm>
            <a:off x="8905799" y="6495640"/>
            <a:ext cx="186884" cy="252000"/>
          </a:xfrm>
          <a:prstGeom prst="rect">
            <a:avLst/>
          </a:prstGeom>
        </p:spPr>
      </p:pic>
      <p:sp>
        <p:nvSpPr>
          <p:cNvPr id="20" name="TextBox 19"/>
          <p:cNvSpPr txBox="1"/>
          <p:nvPr/>
        </p:nvSpPr>
        <p:spPr>
          <a:xfrm>
            <a:off x="769377" y="109999"/>
            <a:ext cx="7421343" cy="1107996"/>
          </a:xfrm>
          <a:prstGeom prst="rect">
            <a:avLst/>
          </a:prstGeom>
          <a:noFill/>
        </p:spPr>
        <p:txBody>
          <a:bodyPr wrap="square" rtlCol="0">
            <a:spAutoFit/>
          </a:bodyPr>
          <a:lstStyle/>
          <a:p>
            <a:pPr algn="ctr"/>
            <a:r>
              <a:rPr lang="el-GR" sz="1400" b="1" dirty="0">
                <a:solidFill>
                  <a:srgbClr val="820000"/>
                </a:solidFill>
                <a:latin typeface="Century Gothic" panose="020B0502020202020204" pitchFamily="34" charset="0"/>
              </a:rPr>
              <a:t>ΠΡΟΣΚΛΗΣΗ ΣΥΜΜΕΤΟΧΗΣ</a:t>
            </a:r>
          </a:p>
          <a:p>
            <a:pPr algn="ctr"/>
            <a:r>
              <a:rPr lang="el-GR" sz="1400" dirty="0">
                <a:solidFill>
                  <a:srgbClr val="820000"/>
                </a:solidFill>
                <a:latin typeface="Bahnschrift Light" pitchFamily="34" charset="0"/>
              </a:rPr>
              <a:t>9</a:t>
            </a:r>
            <a:r>
              <a:rPr lang="el-GR" sz="1400" baseline="30000" dirty="0">
                <a:solidFill>
                  <a:srgbClr val="820000"/>
                </a:solidFill>
                <a:latin typeface="Bahnschrift Light" pitchFamily="34" charset="0"/>
              </a:rPr>
              <a:t>ο</a:t>
            </a:r>
            <a:r>
              <a:rPr lang="el-GR" sz="1400" dirty="0">
                <a:solidFill>
                  <a:srgbClr val="820000"/>
                </a:solidFill>
                <a:latin typeface="Bahnschrift Light" pitchFamily="34" charset="0"/>
              </a:rPr>
              <a:t> Πανελλήνιο Συνέδριο </a:t>
            </a:r>
            <a:r>
              <a:rPr lang="el-GR" sz="1400" dirty="0" smtClean="0">
                <a:solidFill>
                  <a:srgbClr val="820000"/>
                </a:solidFill>
                <a:latin typeface="Bahnschrift Light" pitchFamily="34" charset="0"/>
              </a:rPr>
              <a:t>Φοιτητών/τριών </a:t>
            </a:r>
            <a:r>
              <a:rPr lang="el-GR" sz="1400" dirty="0">
                <a:solidFill>
                  <a:srgbClr val="820000"/>
                </a:solidFill>
                <a:latin typeface="Bahnschrift Light" pitchFamily="34" charset="0"/>
              </a:rPr>
              <a:t>Αρχαιολογίας</a:t>
            </a:r>
          </a:p>
          <a:p>
            <a:pPr algn="ctr"/>
            <a:r>
              <a:rPr lang="el-GR" sz="1400" dirty="0" smtClean="0">
                <a:solidFill>
                  <a:srgbClr val="820000"/>
                </a:solidFill>
                <a:latin typeface="Bahnschrift Light" pitchFamily="34" charset="0"/>
              </a:rPr>
              <a:t>«Ανθρώπων Έργα: όψεις της εργασίας από τον αρχαίο έως τον νεότερο κόσμο»</a:t>
            </a:r>
            <a:endParaRPr lang="el-GR" sz="1400" b="1" dirty="0" smtClean="0">
              <a:solidFill>
                <a:srgbClr val="820000"/>
              </a:solidFill>
              <a:latin typeface="Bahnschrift Light" pitchFamily="34" charset="0"/>
            </a:endParaRPr>
          </a:p>
          <a:p>
            <a:pPr algn="ctr"/>
            <a:r>
              <a:rPr lang="el-GR" sz="1100" dirty="0" smtClean="0">
                <a:solidFill>
                  <a:srgbClr val="820000"/>
                </a:solidFill>
                <a:latin typeface="Bahnschrift Light" pitchFamily="34" charset="0"/>
              </a:rPr>
              <a:t>Τμήμα Ιστορίας και Αρχαιολογίας Πανεπιστημίου Κρήτης</a:t>
            </a:r>
          </a:p>
          <a:p>
            <a:pPr algn="ctr"/>
            <a:r>
              <a:rPr lang="el-GR" sz="1100" dirty="0" smtClean="0">
                <a:solidFill>
                  <a:srgbClr val="820000"/>
                </a:solidFill>
                <a:latin typeface="Bahnschrift Light" pitchFamily="34" charset="0"/>
              </a:rPr>
              <a:t>12-13-14 Νοεμβρίου 2021</a:t>
            </a:r>
            <a:endParaRPr lang="el-GR" sz="1100" dirty="0">
              <a:solidFill>
                <a:srgbClr val="820000"/>
              </a:solidFill>
              <a:latin typeface="Bahnschrift Light" pitchFamily="34" charset="0"/>
            </a:endParaRPr>
          </a:p>
        </p:txBody>
      </p:sp>
      <p:sp>
        <p:nvSpPr>
          <p:cNvPr id="21" name="TextBox 20"/>
          <p:cNvSpPr txBox="1"/>
          <p:nvPr/>
        </p:nvSpPr>
        <p:spPr>
          <a:xfrm>
            <a:off x="0" y="1048129"/>
            <a:ext cx="8574656" cy="2908489"/>
          </a:xfrm>
          <a:prstGeom prst="rect">
            <a:avLst/>
          </a:prstGeom>
          <a:noFill/>
        </p:spPr>
        <p:txBody>
          <a:bodyPr wrap="square" rtlCol="0">
            <a:spAutoFit/>
          </a:bodyPr>
          <a:lstStyle/>
          <a:p>
            <a:pPr algn="just"/>
            <a:r>
              <a:rPr lang="el-GR" sz="1100" i="1" dirty="0" smtClean="0">
                <a:latin typeface="Century Gothic" panose="020B0502020202020204" pitchFamily="34" charset="0"/>
              </a:rPr>
              <a:t/>
            </a:r>
            <a:br>
              <a:rPr lang="el-GR" sz="1100" i="1" dirty="0" smtClean="0">
                <a:latin typeface="Century Gothic" panose="020B0502020202020204" pitchFamily="34" charset="0"/>
              </a:rPr>
            </a:br>
            <a:r>
              <a:rPr lang="el-GR" sz="1100" i="1" dirty="0" smtClean="0">
                <a:latin typeface="Bahnschrift Light" pitchFamily="34" charset="0"/>
              </a:rPr>
              <a:t>  </a:t>
            </a:r>
            <a:r>
              <a:rPr lang="el-GR" sz="1050" dirty="0" smtClean="0">
                <a:latin typeface="Bahnschrift Light" pitchFamily="34" charset="0"/>
              </a:rPr>
              <a:t>Οι φοιτητές και φοιτήτριες του Τμήματος Ιστορίας και Αρχαιολογίας της Φιλοσοφικής Σχολής του Πανεπιστημίου Κρήτης σας καλούν στο 9</a:t>
            </a:r>
            <a:r>
              <a:rPr lang="el-GR" sz="1050" baseline="30000" dirty="0" smtClean="0">
                <a:latin typeface="Bahnschrift Light" pitchFamily="34" charset="0"/>
              </a:rPr>
              <a:t>ο</a:t>
            </a:r>
            <a:r>
              <a:rPr lang="el-GR" sz="1050" dirty="0" smtClean="0">
                <a:latin typeface="Bahnschrift Light" pitchFamily="34" charset="0"/>
              </a:rPr>
              <a:t> Πανελλήνιο Συνέδριο Φοιτητών Αρχαιολογίας με θέμα:  </a:t>
            </a:r>
            <a:r>
              <a:rPr lang="el-GR" sz="1050" b="1" i="1" dirty="0" smtClean="0">
                <a:latin typeface="Bahnschrift Light" pitchFamily="34" charset="0"/>
              </a:rPr>
              <a:t>«Ανθρώπων Έργα: όψεις της εργασίας από τον αρχαίο έως τον νεότερο κόσμο»</a:t>
            </a:r>
            <a:r>
              <a:rPr lang="el-GR" sz="1050" i="1" dirty="0" smtClean="0">
                <a:latin typeface="Bahnschrift Light" pitchFamily="34" charset="0"/>
              </a:rPr>
              <a:t>.</a:t>
            </a:r>
            <a:endParaRPr lang="el-GR" sz="1050" b="1" i="1" dirty="0" smtClean="0">
              <a:latin typeface="Bahnschrift Light" pitchFamily="34" charset="0"/>
            </a:endParaRPr>
          </a:p>
          <a:p>
            <a:pPr algn="just"/>
            <a:endParaRPr lang="el-GR" sz="1050" i="1" dirty="0" smtClean="0">
              <a:latin typeface="Bahnschrift Light" pitchFamily="34" charset="0"/>
            </a:endParaRPr>
          </a:p>
          <a:p>
            <a:pPr algn="just"/>
            <a:r>
              <a:rPr lang="el-GR" sz="1050" dirty="0" smtClean="0">
                <a:latin typeface="Bahnschrift Light" pitchFamily="34" charset="0"/>
              </a:rPr>
              <a:t>   Διαχρονικά, η εργασία εξασφαλίζει την επιβίωση αλλά και γενικότερα την ομαλή καθημερινότητα των ανθρώπινων κοινωνιών τόσο με την οικονομική όσο και με την κοινωνική  της διάσταση.</a:t>
            </a:r>
          </a:p>
          <a:p>
            <a:pPr algn="just"/>
            <a:r>
              <a:rPr lang="el-GR" sz="1050" dirty="0" smtClean="0">
                <a:latin typeface="Bahnschrift Light" pitchFamily="34" charset="0"/>
              </a:rPr>
              <a:t>Πριν από 3,3 εκατ. χρόνια η ανάγκη αυτή οδήγησε στη δημιουργία εργαλείων, του πρώτου ανθρώπινου επιτεύγματος. </a:t>
            </a:r>
          </a:p>
          <a:p>
            <a:pPr algn="just"/>
            <a:r>
              <a:rPr lang="el-GR" sz="1050" dirty="0" smtClean="0">
                <a:latin typeface="Bahnschrift Light" pitchFamily="34" charset="0"/>
              </a:rPr>
              <a:t>Φυσικά, χρειάζεται την εξειδίκευση, όπως μπορεί να οριστεί από τον καταμερισμό εργασιών, τόσο των ίδιων των ανθρώπων όσο και της επαγγελματικής σκευής που χειρίζονται. </a:t>
            </a:r>
          </a:p>
          <a:p>
            <a:pPr algn="just"/>
            <a:r>
              <a:rPr lang="el-GR" sz="1050" dirty="0" smtClean="0">
                <a:latin typeface="Bahnschrift Light" pitchFamily="34" charset="0"/>
              </a:rPr>
              <a:t>    Ανθρώπων έργα είναι τα κατάλοιπα όλων των πτυχών της, ορατά και άυλα, που διανθίζονται στη θεματική αυτή: τα εργαλεία, τα δημιουργήματα, οι συνθέσεις, οι επαγγελματικές ομάδες και συντεχνίες αλλά και το εμπόριο. Από την κατασκευή εργαλείων και την επεξεργασία του λίθου, στην εκμετάλλευση και πειραματισμό του πηλού, του χαλκού, του σιδήρου αλλά και άλλων πρώτων υλών, έως την εκτεταμένη παρουσία εργαστηρίων. Στο διάβα των αιώνων, η εργασία εκφράστηκε σκληρά μέσα από τη δουλεία ή τη πορνεία θέτοντας αυτή τη φορά τον ίδιο τον άνθρωπο ως ανταλλάξιμο και εκμεταλλεύσιμο είδος.</a:t>
            </a:r>
          </a:p>
          <a:p>
            <a:r>
              <a:rPr lang="el-GR" sz="1100" dirty="0" smtClean="0">
                <a:latin typeface="Bahnschrift Light" pitchFamily="34" charset="0"/>
              </a:rPr>
              <a:t>  </a:t>
            </a:r>
          </a:p>
          <a:p>
            <a:endParaRPr lang="el-GR" sz="1200" i="1" dirty="0" smtClean="0">
              <a:latin typeface="Bahnschrift Light" pitchFamily="34" charset="0"/>
            </a:endParaRPr>
          </a:p>
          <a:p>
            <a:endParaRPr lang="el-GR" sz="1200" dirty="0">
              <a:latin typeface="Bahnschrift Light" pitchFamily="34" charset="0"/>
            </a:endParaRPr>
          </a:p>
        </p:txBody>
      </p:sp>
      <p:pic>
        <p:nvPicPr>
          <p:cNvPr id="23" name="Εικόνα 22"/>
          <p:cNvPicPr>
            <a:picLocks noChangeAspect="1"/>
          </p:cNvPicPr>
          <p:nvPr/>
        </p:nvPicPr>
        <p:blipFill>
          <a:blip r:embed="rId7" cstate="print"/>
          <a:stretch>
            <a:fillRect/>
          </a:stretch>
        </p:blipFill>
        <p:spPr>
          <a:xfrm>
            <a:off x="11266206" y="5933731"/>
            <a:ext cx="781940" cy="797694"/>
          </a:xfrm>
          <a:prstGeom prst="rect">
            <a:avLst/>
          </a:prstGeom>
        </p:spPr>
      </p:pic>
      <p:sp>
        <p:nvSpPr>
          <p:cNvPr id="14" name="TextBox 13"/>
          <p:cNvSpPr txBox="1"/>
          <p:nvPr/>
        </p:nvSpPr>
        <p:spPr>
          <a:xfrm>
            <a:off x="4596357" y="3610368"/>
            <a:ext cx="4092242" cy="2054409"/>
          </a:xfrm>
          <a:prstGeom prst="rect">
            <a:avLst/>
          </a:prstGeom>
          <a:noFill/>
        </p:spPr>
        <p:txBody>
          <a:bodyPr wrap="square" rtlCol="0">
            <a:spAutoFit/>
          </a:bodyPr>
          <a:lstStyle/>
          <a:p>
            <a:pPr algn="just"/>
            <a:r>
              <a:rPr lang="el-GR" sz="1050" b="1" i="1" dirty="0" smtClean="0">
                <a:latin typeface="Century Gothic" panose="020B0502020202020204" pitchFamily="34" charset="0"/>
              </a:rPr>
              <a:t>Δικαίωμα Συμμετοχής:</a:t>
            </a:r>
          </a:p>
          <a:p>
            <a:r>
              <a:rPr lang="el-GR" sz="1050" dirty="0" smtClean="0">
                <a:latin typeface="Bahnschrift Light" pitchFamily="34" charset="0"/>
              </a:rPr>
              <a:t>Οι συμμετοχές μπορούν να είναι ατομικές ή ομαδικές και μπορούν να δηλώσουν συμμετοχή προπτυχιακοί φοιτητές και απόφοιτοι που δεν φοιτούν σε μεταπτυχιακό πρόγραμμα, ενώ δεν είναι απαραίτητο να ανήκουν σε Τμήματα Ιστορίας και Αρχαιολογίας. Η συμμετοχή θα γίνει με ομιλία ή με επιτοίχια ανακοίνωση (</a:t>
            </a:r>
            <a:r>
              <a:rPr lang="en-US" sz="1050" dirty="0" smtClean="0">
                <a:latin typeface="Bahnschrift Light" pitchFamily="34" charset="0"/>
              </a:rPr>
              <a:t>poster)</a:t>
            </a:r>
            <a:r>
              <a:rPr lang="el-GR" sz="1050" dirty="0" smtClean="0">
                <a:latin typeface="Bahnschrift Light" pitchFamily="34" charset="0"/>
              </a:rPr>
              <a:t> και είναι δωρεάν. </a:t>
            </a:r>
          </a:p>
          <a:p>
            <a:r>
              <a:rPr lang="el-GR" sz="1050" dirty="0" smtClean="0">
                <a:latin typeface="Bahnschrift Light" pitchFamily="34" charset="0"/>
              </a:rPr>
              <a:t>Λόγω των συνθηκών δεν είναι ακόμα δυνατόν να γνωρίζουμε τον τρόπο διεξαγωγής του συνεδρίου. Στόχος μας είναι να πραγματοποιηθεί διά ζώσης. Για οποιαδήποτε εξέλιξη θα γίνει εκ νέου ανακοίνωση. </a:t>
            </a:r>
          </a:p>
          <a:p>
            <a:endParaRPr lang="el-GR" sz="1200" dirty="0"/>
          </a:p>
        </p:txBody>
      </p:sp>
      <p:sp>
        <p:nvSpPr>
          <p:cNvPr id="19" name="TextBox 18"/>
          <p:cNvSpPr txBox="1"/>
          <p:nvPr/>
        </p:nvSpPr>
        <p:spPr>
          <a:xfrm>
            <a:off x="137742" y="5407677"/>
            <a:ext cx="8602616" cy="1338828"/>
          </a:xfrm>
          <a:prstGeom prst="rect">
            <a:avLst/>
          </a:prstGeom>
          <a:noFill/>
        </p:spPr>
        <p:txBody>
          <a:bodyPr wrap="square" rtlCol="0">
            <a:spAutoFit/>
          </a:bodyPr>
          <a:lstStyle/>
          <a:p>
            <a:r>
              <a:rPr lang="el-GR" sz="1050" b="1" i="1" dirty="0" smtClean="0">
                <a:latin typeface="Century Gothic" panose="020B0502020202020204" pitchFamily="34" charset="0"/>
              </a:rPr>
              <a:t> </a:t>
            </a:r>
            <a:endParaRPr lang="el-GR" sz="1050" b="1" i="1" dirty="0" smtClean="0">
              <a:latin typeface="Bahnschrift Light" pitchFamily="34" charset="0"/>
            </a:endParaRPr>
          </a:p>
          <a:p>
            <a:r>
              <a:rPr lang="el-GR" sz="1050" dirty="0" smtClean="0">
                <a:latin typeface="Bahnschrift Light" pitchFamily="34" charset="0"/>
              </a:rPr>
              <a:t>Το Πανελλήνιο Συνέδριο Φοιτητών/τριών Αρχαιολογίας διοργανώνεται αμιγώς από φοιτητές και φοιτήτριες του  Πανεπιστημιακού Τμήματος Ιστορίας και Αρχαιολογίας που το φιλοξενεί με την βοήθεια των καθηγητών/τριών. Δίνει την ευκαιρία κάθε χρόνο σε Προπτυχιακούς/</a:t>
            </a:r>
            <a:r>
              <a:rPr lang="el-GR" sz="1050" dirty="0" err="1" smtClean="0">
                <a:latin typeface="Bahnschrift Light" pitchFamily="34" charset="0"/>
              </a:rPr>
              <a:t>ες</a:t>
            </a:r>
            <a:r>
              <a:rPr lang="el-GR" sz="1050" dirty="0" smtClean="0">
                <a:latin typeface="Bahnschrift Light" pitchFamily="34" charset="0"/>
              </a:rPr>
              <a:t> φοιτητές/</a:t>
            </a:r>
            <a:r>
              <a:rPr lang="el-GR" sz="1050" dirty="0" err="1" smtClean="0">
                <a:latin typeface="Bahnschrift Light" pitchFamily="34" charset="0"/>
              </a:rPr>
              <a:t>τριες</a:t>
            </a:r>
            <a:r>
              <a:rPr lang="el-GR" sz="1050" dirty="0" smtClean="0">
                <a:latin typeface="Bahnschrift Light" pitchFamily="34" charset="0"/>
              </a:rPr>
              <a:t> και αποφοίτους/</a:t>
            </a:r>
            <a:r>
              <a:rPr lang="el-GR" sz="1050" dirty="0" err="1" smtClean="0">
                <a:latin typeface="Bahnschrift Light" pitchFamily="34" charset="0"/>
              </a:rPr>
              <a:t>ες</a:t>
            </a:r>
            <a:r>
              <a:rPr lang="el-GR" sz="1050" dirty="0" smtClean="0">
                <a:latin typeface="Bahnschrift Light" pitchFamily="34" charset="0"/>
              </a:rPr>
              <a:t> να αναπτύξουν και να παρουσιάσουν τα ερευνητικά τους ενδιαφέροντα μέσα στα πλαίσια της εκάστοτε θεματικής που το διατρέχει. Στόχος των διοργανωτών/</a:t>
            </a:r>
            <a:r>
              <a:rPr lang="el-GR" sz="1050" dirty="0" err="1" smtClean="0">
                <a:latin typeface="Bahnschrift Light" pitchFamily="34" charset="0"/>
              </a:rPr>
              <a:t>τριων</a:t>
            </a:r>
            <a:r>
              <a:rPr lang="el-GR" sz="1050" dirty="0" smtClean="0">
                <a:latin typeface="Bahnschrift Light" pitchFamily="34" charset="0"/>
              </a:rPr>
              <a:t> είναι η δημιουργία ενός γόνιμου εδάφους για την ανάπτυξη διαλόγου και ανταλλαγή απόψεων.</a:t>
            </a:r>
          </a:p>
          <a:p>
            <a:endParaRPr lang="el-GR" dirty="0"/>
          </a:p>
        </p:txBody>
      </p:sp>
      <p:sp>
        <p:nvSpPr>
          <p:cNvPr id="24" name="TextBox 23"/>
          <p:cNvSpPr txBox="1"/>
          <p:nvPr/>
        </p:nvSpPr>
        <p:spPr>
          <a:xfrm>
            <a:off x="109955" y="3610368"/>
            <a:ext cx="4485736" cy="2031325"/>
          </a:xfrm>
          <a:prstGeom prst="rect">
            <a:avLst/>
          </a:prstGeom>
          <a:noFill/>
        </p:spPr>
        <p:txBody>
          <a:bodyPr wrap="square" rtlCol="0">
            <a:spAutoFit/>
          </a:bodyPr>
          <a:lstStyle/>
          <a:p>
            <a:pPr algn="just"/>
            <a:r>
              <a:rPr lang="el-GR" sz="1050" b="1" i="1" dirty="0" smtClean="0">
                <a:latin typeface="Century Gothic" panose="020B0502020202020204" pitchFamily="34" charset="0"/>
              </a:rPr>
              <a:t>Θεματικές</a:t>
            </a:r>
            <a:r>
              <a:rPr lang="el-GR" sz="1050" dirty="0" smtClean="0">
                <a:latin typeface="Century Gothic" panose="020B0502020202020204" pitchFamily="34" charset="0"/>
              </a:rPr>
              <a:t>:</a:t>
            </a:r>
          </a:p>
          <a:p>
            <a:pPr marL="171450" indent="-171450" algn="just">
              <a:buFont typeface="Arial" panose="020B0604020202020204" pitchFamily="34" charset="0"/>
              <a:buChar char="•"/>
            </a:pPr>
            <a:r>
              <a:rPr lang="el-GR" sz="1050" dirty="0" smtClean="0">
                <a:latin typeface="Bahnschrift Light" pitchFamily="34" charset="0"/>
              </a:rPr>
              <a:t>Αναγκαιότητες (π.χ. γεωργία, κτηνοτροφία, βιοτεχνία, οικιακή οικονομία, εργαλεία) και Καλλιτεχνική δημιουργία</a:t>
            </a:r>
          </a:p>
          <a:p>
            <a:pPr marL="171450" indent="-171450" algn="just">
              <a:buFont typeface="Arial" panose="020B0604020202020204" pitchFamily="34" charset="0"/>
              <a:buChar char="•"/>
            </a:pPr>
            <a:r>
              <a:rPr lang="el-GR" sz="1050" dirty="0" smtClean="0">
                <a:latin typeface="Bahnschrift Light" pitchFamily="34" charset="0"/>
              </a:rPr>
              <a:t> Συνθήκες εργασίας: ελεύθεροι και δούλοι (μαθητεία, συντεχνίες, έννοια παραγωγής, trafficking, δουλεία)</a:t>
            </a:r>
          </a:p>
          <a:p>
            <a:pPr marL="171450" indent="-171450" algn="just">
              <a:buFont typeface="Arial" panose="020B0604020202020204" pitchFamily="34" charset="0"/>
              <a:buChar char="•"/>
            </a:pPr>
            <a:r>
              <a:rPr lang="el-GR" sz="1050" dirty="0" smtClean="0">
                <a:latin typeface="Bahnschrift Light" pitchFamily="34" charset="0"/>
              </a:rPr>
              <a:t>Έμφυλες διακρίσεις (άνδρες, γυναίκες και παιδιά)</a:t>
            </a:r>
          </a:p>
          <a:p>
            <a:pPr marL="171450" indent="-171450" algn="just">
              <a:buFont typeface="Arial" panose="020B0604020202020204" pitchFamily="34" charset="0"/>
              <a:buChar char="•"/>
            </a:pPr>
            <a:r>
              <a:rPr lang="el-GR" sz="1050" dirty="0" smtClean="0">
                <a:latin typeface="Bahnschrift Light" pitchFamily="34" charset="0"/>
              </a:rPr>
              <a:t>Εμπόριο και μετακινήσεις (δίκτυα, κινητικότητα)</a:t>
            </a:r>
          </a:p>
          <a:p>
            <a:pPr marL="171450" indent="-171450" algn="just">
              <a:buFont typeface="Arial" panose="020B0604020202020204" pitchFamily="34" charset="0"/>
              <a:buChar char="•"/>
            </a:pPr>
            <a:r>
              <a:rPr lang="el-GR" sz="1050" dirty="0" smtClean="0">
                <a:latin typeface="Bahnschrift Light" pitchFamily="34" charset="0"/>
              </a:rPr>
              <a:t>Πόλεμος και Ειρήνη: η εργασία σε συνθήκες πολέμου και ειρήνης</a:t>
            </a:r>
          </a:p>
          <a:p>
            <a:pPr algn="just"/>
            <a:endParaRPr lang="el-GR" sz="1050" dirty="0" smtClean="0">
              <a:latin typeface="Bahnschrift Light" pitchFamily="34" charset="0"/>
            </a:endParaRPr>
          </a:p>
          <a:p>
            <a:pPr algn="just"/>
            <a:r>
              <a:rPr lang="el-GR" sz="1050" dirty="0" smtClean="0">
                <a:latin typeface="Bahnschrift Light" pitchFamily="34" charset="0"/>
              </a:rPr>
              <a:t>Οι προτεινόμενες θεματικές του συνεδρίου δεν πρέπει να εκληφθούν ως δεσμευτικές.</a:t>
            </a:r>
          </a:p>
          <a:p>
            <a:endParaRPr lang="el-GR" sz="1050" dirty="0"/>
          </a:p>
        </p:txBody>
      </p:sp>
      <p:sp>
        <p:nvSpPr>
          <p:cNvPr id="2" name="Ορθογώνιο 1"/>
          <p:cNvSpPr/>
          <p:nvPr/>
        </p:nvSpPr>
        <p:spPr>
          <a:xfrm>
            <a:off x="8778125" y="30952"/>
            <a:ext cx="3368685" cy="6798439"/>
          </a:xfrm>
          <a:prstGeom prst="rect">
            <a:avLst/>
          </a:prstGeom>
          <a:noFill/>
          <a:ln w="28575">
            <a:solidFill>
              <a:srgbClr val="C0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TextBox 2"/>
          <p:cNvSpPr txBox="1"/>
          <p:nvPr/>
        </p:nvSpPr>
        <p:spPr>
          <a:xfrm>
            <a:off x="9108095" y="5500203"/>
            <a:ext cx="2649196" cy="400110"/>
          </a:xfrm>
          <a:prstGeom prst="rect">
            <a:avLst/>
          </a:prstGeom>
          <a:noFill/>
        </p:spPr>
        <p:txBody>
          <a:bodyPr wrap="square" rtlCol="0">
            <a:spAutoFit/>
          </a:bodyPr>
          <a:lstStyle/>
          <a:p>
            <a:pPr lvl="0"/>
            <a:r>
              <a:rPr lang="en-US" sz="1000" dirty="0">
                <a:solidFill>
                  <a:srgbClr val="820000"/>
                </a:solidFill>
                <a:latin typeface="Century Gothic" panose="020B0502020202020204" pitchFamily="34" charset="0"/>
              </a:rPr>
              <a:t>9</a:t>
            </a:r>
            <a:r>
              <a:rPr lang="el-GR" sz="1000" baseline="30000" dirty="0">
                <a:solidFill>
                  <a:srgbClr val="820000"/>
                </a:solidFill>
                <a:latin typeface="Century Gothic" panose="020B0502020202020204" pitchFamily="34" charset="0"/>
              </a:rPr>
              <a:t>ο</a:t>
            </a:r>
            <a:r>
              <a:rPr lang="el-GR" sz="1000" dirty="0">
                <a:solidFill>
                  <a:srgbClr val="820000"/>
                </a:solidFill>
                <a:latin typeface="Century Gothic" panose="020B0502020202020204" pitchFamily="34" charset="0"/>
              </a:rPr>
              <a:t> Πανελλήνιο Συνέδριο Φοιτητών      </a:t>
            </a:r>
          </a:p>
          <a:p>
            <a:pPr lvl="0"/>
            <a:r>
              <a:rPr lang="el-GR" sz="1000" dirty="0" smtClean="0">
                <a:solidFill>
                  <a:srgbClr val="820000"/>
                </a:solidFill>
                <a:latin typeface="Century Gothic" panose="020B0502020202020204" pitchFamily="34" charset="0"/>
              </a:rPr>
              <a:t>Αρχαιολογίας</a:t>
            </a:r>
            <a:endParaRPr lang="el-GR" sz="1000" dirty="0">
              <a:solidFill>
                <a:srgbClr val="820000"/>
              </a:solidFill>
              <a:latin typeface="Century Gothic" panose="020B0502020202020204" pitchFamily="34" charset="0"/>
              <a:hlinkClick r:id="rId8"/>
            </a:endParaRPr>
          </a:p>
        </p:txBody>
      </p:sp>
      <p:sp>
        <p:nvSpPr>
          <p:cNvPr id="7" name="TextBox 6"/>
          <p:cNvSpPr txBox="1"/>
          <p:nvPr/>
        </p:nvSpPr>
        <p:spPr>
          <a:xfrm>
            <a:off x="9106762" y="5887335"/>
            <a:ext cx="2060780" cy="246221"/>
          </a:xfrm>
          <a:prstGeom prst="rect">
            <a:avLst/>
          </a:prstGeom>
          <a:noFill/>
        </p:spPr>
        <p:txBody>
          <a:bodyPr wrap="square" rtlCol="0">
            <a:spAutoFit/>
          </a:bodyPr>
          <a:lstStyle/>
          <a:p>
            <a:pPr lvl="0"/>
            <a:r>
              <a:rPr lang="el-GR" sz="1000" dirty="0" smtClean="0">
                <a:solidFill>
                  <a:srgbClr val="820000"/>
                </a:solidFill>
                <a:latin typeface="Century Gothic" panose="020B0502020202020204" pitchFamily="34" charset="0"/>
              </a:rPr>
              <a:t>@</a:t>
            </a:r>
            <a:r>
              <a:rPr lang="el-GR" sz="1000" dirty="0">
                <a:solidFill>
                  <a:srgbClr val="820000"/>
                </a:solidFill>
                <a:latin typeface="Century Gothic" panose="020B0502020202020204" pitchFamily="34" charset="0"/>
              </a:rPr>
              <a:t>9</a:t>
            </a:r>
            <a:r>
              <a:rPr lang="en-US" sz="1000" dirty="0" err="1" smtClean="0">
                <a:solidFill>
                  <a:srgbClr val="820000"/>
                </a:solidFill>
                <a:latin typeface="Century Gothic" panose="020B0502020202020204" pitchFamily="34" charset="0"/>
              </a:rPr>
              <a:t>o_p.s.f.a</a:t>
            </a:r>
            <a:endParaRPr lang="en-US" sz="1000" dirty="0">
              <a:solidFill>
                <a:srgbClr val="820000"/>
              </a:solidFill>
              <a:latin typeface="Century Gothic" panose="020B0502020202020204" pitchFamily="34" charset="0"/>
            </a:endParaRPr>
          </a:p>
        </p:txBody>
      </p:sp>
      <p:sp>
        <p:nvSpPr>
          <p:cNvPr id="8" name="TextBox 7"/>
          <p:cNvSpPr txBox="1"/>
          <p:nvPr/>
        </p:nvSpPr>
        <p:spPr>
          <a:xfrm>
            <a:off x="9120050" y="6175451"/>
            <a:ext cx="1701288" cy="246221"/>
          </a:xfrm>
          <a:prstGeom prst="rect">
            <a:avLst/>
          </a:prstGeom>
          <a:noFill/>
        </p:spPr>
        <p:txBody>
          <a:bodyPr wrap="square" rtlCol="0">
            <a:spAutoFit/>
          </a:bodyPr>
          <a:lstStyle/>
          <a:p>
            <a:pPr lvl="0"/>
            <a:r>
              <a:rPr lang="en-US" sz="1000" dirty="0" smtClean="0">
                <a:solidFill>
                  <a:srgbClr val="820000"/>
                </a:solidFill>
                <a:latin typeface="Century Gothic" panose="020B0502020202020204" pitchFamily="34" charset="0"/>
              </a:rPr>
              <a:t>9o.psfa.uoc@gmail.c</a:t>
            </a:r>
            <a:r>
              <a:rPr lang="el-GR" sz="1000" dirty="0" smtClean="0">
                <a:solidFill>
                  <a:srgbClr val="820000"/>
                </a:solidFill>
                <a:latin typeface="Century Gothic" panose="020B0502020202020204" pitchFamily="34" charset="0"/>
              </a:rPr>
              <a:t>ο</a:t>
            </a:r>
            <a:r>
              <a:rPr lang="en-US" sz="1000" dirty="0" smtClean="0">
                <a:solidFill>
                  <a:srgbClr val="820000"/>
                </a:solidFill>
                <a:latin typeface="Century Gothic" panose="020B0502020202020204" pitchFamily="34" charset="0"/>
              </a:rPr>
              <a:t>m</a:t>
            </a:r>
            <a:endParaRPr lang="el-GR" dirty="0">
              <a:solidFill>
                <a:srgbClr val="820000"/>
              </a:solidFill>
            </a:endParaRPr>
          </a:p>
        </p:txBody>
      </p:sp>
      <p:sp>
        <p:nvSpPr>
          <p:cNvPr id="9" name="TextBox 8"/>
          <p:cNvSpPr txBox="1"/>
          <p:nvPr/>
        </p:nvSpPr>
        <p:spPr>
          <a:xfrm>
            <a:off x="9120643" y="6495640"/>
            <a:ext cx="2009505" cy="253916"/>
          </a:xfrm>
          <a:prstGeom prst="rect">
            <a:avLst/>
          </a:prstGeom>
          <a:noFill/>
        </p:spPr>
        <p:txBody>
          <a:bodyPr wrap="square" rtlCol="0">
            <a:spAutoFit/>
          </a:bodyPr>
          <a:lstStyle/>
          <a:p>
            <a:r>
              <a:rPr lang="el-GR" sz="1050" dirty="0" smtClean="0">
                <a:solidFill>
                  <a:srgbClr val="820000"/>
                </a:solidFill>
                <a:latin typeface="Century Gothic" panose="020B0502020202020204" pitchFamily="34" charset="0"/>
              </a:rPr>
              <a:t>6939605652</a:t>
            </a:r>
            <a:r>
              <a:rPr lang="el-GR" sz="1050" dirty="0">
                <a:solidFill>
                  <a:srgbClr val="820000"/>
                </a:solidFill>
                <a:latin typeface="Century Gothic" panose="020B0502020202020204" pitchFamily="34" charset="0"/>
              </a:rPr>
              <a:t>, </a:t>
            </a:r>
            <a:r>
              <a:rPr lang="el-GR" sz="1050" dirty="0" smtClean="0">
                <a:solidFill>
                  <a:srgbClr val="820000"/>
                </a:solidFill>
                <a:latin typeface="Century Gothic" panose="020B0502020202020204" pitchFamily="34" charset="0"/>
              </a:rPr>
              <a:t>698472946</a:t>
            </a:r>
            <a:r>
              <a:rPr lang="en-US" sz="1050" dirty="0" smtClean="0">
                <a:solidFill>
                  <a:srgbClr val="820000"/>
                </a:solidFill>
                <a:latin typeface="Century Gothic" panose="020B0502020202020204" pitchFamily="34" charset="0"/>
              </a:rPr>
              <a:t>4</a:t>
            </a:r>
            <a:endParaRPr lang="el-GR" sz="1050" dirty="0">
              <a:solidFill>
                <a:srgbClr val="820000"/>
              </a:solidFill>
              <a:latin typeface="Century Gothic" panose="020B0502020202020204" pitchFamily="34" charset="0"/>
            </a:endParaRPr>
          </a:p>
        </p:txBody>
      </p:sp>
    </p:spTree>
    <p:extLst>
      <p:ext uri="{BB962C8B-B14F-4D97-AF65-F5344CB8AC3E}">
        <p14:creationId xmlns="" xmlns:p14="http://schemas.microsoft.com/office/powerpoint/2010/main" val="1317216968"/>
      </p:ext>
    </p:extLst>
  </p:cSld>
  <p:clrMapOvr>
    <a:masterClrMapping/>
  </p:clrMapOvr>
  <p:timing>
    <p:tnLst>
      <p:par>
        <p:cTn id="1" dur="indefinite" restart="never" nodeType="tmRoot"/>
      </p:par>
    </p:tnLst>
  </p:timing>
</p:sld>
</file>

<file path=ppt/theme/theme1.xml><?xml version="1.0" encoding="utf-8"?>
<a:theme xmlns:a="http://schemas.openxmlformats.org/drawingml/2006/main" name="Θέμα του Office">
  <a:themeElements>
    <a:clrScheme name="Θέμα του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Θέμα του 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Θέμα του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621</TotalTime>
  <Words>406</Words>
  <Application>Microsoft Office PowerPoint</Application>
  <PresentationFormat>Προσαρμογή</PresentationFormat>
  <Paragraphs>57</Paragraphs>
  <Slides>1</Slides>
  <Notes>0</Notes>
  <HiddenSlides>0</HiddenSlides>
  <MMClips>0</MMClips>
  <ScaleCrop>false</ScaleCrop>
  <HeadingPairs>
    <vt:vector size="4" baseType="variant">
      <vt:variant>
        <vt:lpstr>Θέμα</vt:lpstr>
      </vt:variant>
      <vt:variant>
        <vt:i4>1</vt:i4>
      </vt:variant>
      <vt:variant>
        <vt:lpstr>Τίτλοι διαφανειών</vt:lpstr>
      </vt:variant>
      <vt:variant>
        <vt:i4>1</vt:i4>
      </vt:variant>
    </vt:vector>
  </HeadingPairs>
  <TitlesOfParts>
    <vt:vector size="2" baseType="lpstr">
      <vt:lpstr>Θέμα του Office</vt:lpstr>
      <vt:lpstr>Διαφάνεια 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Παρουσίαση του PowerPoint</dc:title>
  <dc:creator>Kiara Papadaki</dc:creator>
  <cp:lastModifiedBy>Polymnia</cp:lastModifiedBy>
  <cp:revision>44</cp:revision>
  <dcterms:created xsi:type="dcterms:W3CDTF">2021-04-05T13:55:41Z</dcterms:created>
  <dcterms:modified xsi:type="dcterms:W3CDTF">2021-04-07T20:31:21Z</dcterms:modified>
</cp:coreProperties>
</file>